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94660"/>
  </p:normalViewPr>
  <p:slideViewPr>
    <p:cSldViewPr snapToGrid="0">
      <p:cViewPr varScale="1">
        <p:scale>
          <a:sx n="77" d="100"/>
          <a:sy n="77" d="100"/>
        </p:scale>
        <p:origin x="8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080F3C-465A-4B24-8C50-B6BE425C77DF}" type="doc">
      <dgm:prSet loTypeId="urn:microsoft.com/office/officeart/2005/8/layout/hList1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6E61D61-2074-4D0A-92FB-F71FB7353DEB}">
      <dgm:prSet phldrT="[Текст]"/>
      <dgm:spPr/>
      <dgm:t>
        <a:bodyPr/>
        <a:lstStyle/>
        <a:p>
          <a:pPr>
            <a:buNone/>
          </a:pPr>
          <a:r>
            <a:rPr lang="ru-RU" b="1" dirty="0">
              <a:latin typeface="Century" panose="02040604050505020304" pitchFamily="18" charset="0"/>
            </a:rPr>
            <a:t>Циклические движения</a:t>
          </a:r>
          <a:endParaRPr lang="ru-RU" dirty="0">
            <a:latin typeface="Century" panose="02040604050505020304" pitchFamily="18" charset="0"/>
          </a:endParaRPr>
        </a:p>
      </dgm:t>
    </dgm:pt>
    <dgm:pt modelId="{C1989C20-4F8C-4564-832C-FEB0EA671375}" type="parTrans" cxnId="{D76B72D4-DEBC-474B-9629-F267E7E38735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7DA231C5-0759-49B1-96F6-77769EA63BBB}" type="sibTrans" cxnId="{D76B72D4-DEBC-474B-9629-F267E7E38735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F3577F82-CF6A-4F0D-B80E-183A9A9C644F}">
      <dgm:prSet phldrT="[Текст]"/>
      <dgm:spPr/>
      <dgm:t>
        <a:bodyPr/>
        <a:lstStyle/>
        <a:p>
          <a:pPr>
            <a:buSzPts val="1000"/>
            <a:buFont typeface="Wingdings" panose="05000000000000000000" pitchFamily="2" charset="2"/>
            <a:buChar char="q"/>
          </a:pPr>
          <a:r>
            <a:rPr lang="ru-RU" b="0" dirty="0">
              <a:latin typeface="Century" panose="02040604050505020304" pitchFamily="18" charset="0"/>
            </a:rPr>
            <a:t>Бег</a:t>
          </a:r>
        </a:p>
      </dgm:t>
    </dgm:pt>
    <dgm:pt modelId="{BC0C1803-2AAF-4B93-AD68-C1701A755EC7}" type="parTrans" cxnId="{9BACF2AE-CCED-4FC4-89CB-52A102E8104C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8514D2B8-F8B7-4F53-8C62-9CA02B9B2EBF}" type="sibTrans" cxnId="{9BACF2AE-CCED-4FC4-89CB-52A102E8104C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8096EEA6-66E7-4000-9DCB-EF9B1D3E75DE}">
      <dgm:prSet phldrT="[Текст]"/>
      <dgm:spPr/>
      <dgm:t>
        <a:bodyPr/>
        <a:lstStyle/>
        <a:p>
          <a:pPr>
            <a:buNone/>
          </a:pPr>
          <a:r>
            <a:rPr lang="ru-RU" b="1" dirty="0">
              <a:latin typeface="Century" panose="02040604050505020304" pitchFamily="18" charset="0"/>
            </a:rPr>
            <a:t>Ациклические движения</a:t>
          </a:r>
          <a:endParaRPr lang="ru-RU" dirty="0">
            <a:latin typeface="Century" panose="02040604050505020304" pitchFamily="18" charset="0"/>
          </a:endParaRPr>
        </a:p>
      </dgm:t>
    </dgm:pt>
    <dgm:pt modelId="{0CAD00AF-8887-4957-9FAC-A4B4F673CFC2}" type="parTrans" cxnId="{7FB5F76E-93F0-43C4-A9E4-A2F66FD3F070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CE10C757-791C-43D8-A992-2E49A791C242}" type="sibTrans" cxnId="{7FB5F76E-93F0-43C4-A9E4-A2F66FD3F070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E240C96B-8060-4334-9526-F243E19C4D0A}">
      <dgm:prSet phldrT="[Текст]"/>
      <dgm:spPr/>
      <dgm:t>
        <a:bodyPr/>
        <a:lstStyle/>
        <a:p>
          <a:pPr>
            <a:buSzPts val="1000"/>
            <a:buFont typeface="Wingdings" panose="05000000000000000000" pitchFamily="2" charset="2"/>
            <a:buChar char="q"/>
          </a:pPr>
          <a:r>
            <a:rPr lang="ru-RU" b="0" dirty="0">
              <a:latin typeface="Century" panose="02040604050505020304" pitchFamily="18" charset="0"/>
            </a:rPr>
            <a:t>Прыжки</a:t>
          </a:r>
        </a:p>
      </dgm:t>
    </dgm:pt>
    <dgm:pt modelId="{9EFE5D0C-0477-4D89-940F-30CF63D54856}" type="parTrans" cxnId="{C179D22D-CB8A-4F28-8EA5-D7A4C4997DF7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8D41F9D8-77E5-41B6-8468-1551E15C360B}" type="sibTrans" cxnId="{C179D22D-CB8A-4F28-8EA5-D7A4C4997DF7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22B49B7A-131D-41A6-8947-3C9BF18D303C}">
      <dgm:prSet phldrT="[Текст]"/>
      <dgm:spPr/>
      <dgm:t>
        <a:bodyPr/>
        <a:lstStyle/>
        <a:p>
          <a:pPr>
            <a:buNone/>
          </a:pPr>
          <a:r>
            <a:rPr lang="ru-RU" b="1" dirty="0">
              <a:latin typeface="Century" panose="02040604050505020304" pitchFamily="18" charset="0"/>
            </a:rPr>
            <a:t>Движения с предметами и без</a:t>
          </a:r>
          <a:endParaRPr lang="ru-RU" dirty="0">
            <a:latin typeface="Century" panose="02040604050505020304" pitchFamily="18" charset="0"/>
          </a:endParaRPr>
        </a:p>
      </dgm:t>
    </dgm:pt>
    <dgm:pt modelId="{0BB3B5AA-358F-4138-A094-A71A1B5B9C39}" type="parTrans" cxnId="{5AA007A2-A7CE-4A4A-80AB-FBACB2E59E20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ADF83DB7-0723-4A7D-99DB-17E97F2658E9}" type="sibTrans" cxnId="{5AA007A2-A7CE-4A4A-80AB-FBACB2E59E20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48F1C3F6-A349-497A-A3B3-A617BDAD4982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800" dirty="0">
              <a:latin typeface="Century" panose="02040604050505020304" pitchFamily="18" charset="0"/>
            </a:rPr>
            <a:t>Броски, ловля, ведение мяча</a:t>
          </a:r>
        </a:p>
      </dgm:t>
    </dgm:pt>
    <dgm:pt modelId="{8A85D881-8800-4991-85CB-DF9C4CDBE63E}" type="parTrans" cxnId="{3CF1A6EC-D7B2-4F68-90DA-E91C0CB4122E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C0AF6E52-5D82-405F-ABCF-8DAAE34EE745}" type="sibTrans" cxnId="{3CF1A6EC-D7B2-4F68-90DA-E91C0CB4122E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BA240CF6-D4A8-40CA-840C-5ECBDB449709}">
      <dgm:prSet phldrT="[Текст]"/>
      <dgm:spPr/>
      <dgm:t>
        <a:bodyPr/>
        <a:lstStyle/>
        <a:p>
          <a:pPr>
            <a:buSzPts val="1000"/>
            <a:buFont typeface="Wingdings" panose="05000000000000000000" pitchFamily="2" charset="2"/>
            <a:buChar char="q"/>
          </a:pPr>
          <a:r>
            <a:rPr lang="ru-RU" b="0" dirty="0">
              <a:latin typeface="Century" panose="02040604050505020304" pitchFamily="18" charset="0"/>
            </a:rPr>
            <a:t>Метания</a:t>
          </a:r>
        </a:p>
      </dgm:t>
    </dgm:pt>
    <dgm:pt modelId="{633E2AAC-8741-41E1-8350-0170C3DC90A3}" type="parTrans" cxnId="{F0A12FA5-9C16-4D70-BB5C-3034995B259A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20EF6A4B-5ECE-44AE-9719-ECD7CE9C384A}" type="sibTrans" cxnId="{F0A12FA5-9C16-4D70-BB5C-3034995B259A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0B5FD2B7-CD5B-4A55-94DA-881643347ADB}">
      <dgm:prSet phldrT="[Текст]"/>
      <dgm:spPr/>
      <dgm:t>
        <a:bodyPr/>
        <a:lstStyle/>
        <a:p>
          <a:pPr>
            <a:buSzPts val="1000"/>
            <a:buFont typeface="Wingdings" panose="05000000000000000000" pitchFamily="2" charset="2"/>
            <a:buChar char="q"/>
          </a:pPr>
          <a:r>
            <a:rPr lang="ru-RU" b="0" dirty="0">
              <a:latin typeface="Century" panose="02040604050505020304" pitchFamily="18" charset="0"/>
            </a:rPr>
            <a:t>Плавание, лазанье (условно-циклические).</a:t>
          </a:r>
        </a:p>
      </dgm:t>
    </dgm:pt>
    <dgm:pt modelId="{171EFBFE-86A5-4D3B-BAFC-8C0DBB0F3BEA}" type="parTrans" cxnId="{80E4873A-EBFC-4061-B3BA-7F3C90EF5FAE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B20FF612-796B-43C2-9DAB-403A71838C86}" type="sibTrans" cxnId="{80E4873A-EBFC-4061-B3BA-7F3C90EF5FAE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917E031A-ED59-4F40-A3DA-29FF217EC236}">
      <dgm:prSet phldrT="[Текст]"/>
      <dgm:spPr/>
      <dgm:t>
        <a:bodyPr/>
        <a:lstStyle/>
        <a:p>
          <a:pPr>
            <a:buSzPts val="1000"/>
            <a:buFont typeface="Wingdings" panose="05000000000000000000" pitchFamily="2" charset="2"/>
            <a:buChar char="q"/>
          </a:pPr>
          <a:r>
            <a:rPr lang="ru-RU" b="0" dirty="0">
              <a:latin typeface="Century" panose="02040604050505020304" pitchFamily="18" charset="0"/>
            </a:rPr>
            <a:t>Лазанье и </a:t>
          </a:r>
          <a:r>
            <a:rPr lang="ru-RU" b="0" dirty="0" err="1">
              <a:latin typeface="Century" panose="02040604050505020304" pitchFamily="18" charset="0"/>
            </a:rPr>
            <a:t>перелезание</a:t>
          </a:r>
          <a:endParaRPr lang="ru-RU" b="0" dirty="0">
            <a:latin typeface="Century" panose="02040604050505020304" pitchFamily="18" charset="0"/>
          </a:endParaRPr>
        </a:p>
      </dgm:t>
    </dgm:pt>
    <dgm:pt modelId="{0ADDAD76-0C96-47DD-8C7F-8551D239B7BE}" type="parTrans" cxnId="{7EAE20A9-0CB2-4725-B270-9E6841002F62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1203F421-46AD-453C-B429-E1AC6257A8A8}" type="sibTrans" cxnId="{7EAE20A9-0CB2-4725-B270-9E6841002F62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C749F469-4AE8-4873-BD42-73FFFA5A2DA1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800" dirty="0">
              <a:latin typeface="Century" panose="02040604050505020304" pitchFamily="18" charset="0"/>
            </a:rPr>
            <a:t>Упражнения с обручем, скакалкой</a:t>
          </a:r>
        </a:p>
      </dgm:t>
    </dgm:pt>
    <dgm:pt modelId="{DB61E01B-5AD3-47C0-A8BD-434C26905AA8}" type="parTrans" cxnId="{AAD7BCA4-ABB4-4C05-AA79-5B7F888F8626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3C77C575-DD92-46E7-91D4-0AA9D6A0ACF0}" type="sibTrans" cxnId="{AAD7BCA4-ABB4-4C05-AA79-5B7F888F8626}">
      <dgm:prSet/>
      <dgm:spPr/>
      <dgm:t>
        <a:bodyPr/>
        <a:lstStyle/>
        <a:p>
          <a:endParaRPr lang="ru-RU">
            <a:latin typeface="Century" panose="02040604050505020304" pitchFamily="18" charset="0"/>
          </a:endParaRPr>
        </a:p>
      </dgm:t>
    </dgm:pt>
    <dgm:pt modelId="{8E66F722-7C08-4FB4-B25E-1D54F671E284}" type="pres">
      <dgm:prSet presAssocID="{4C080F3C-465A-4B24-8C50-B6BE425C77DF}" presName="Name0" presStyleCnt="0">
        <dgm:presLayoutVars>
          <dgm:dir/>
          <dgm:animLvl val="lvl"/>
          <dgm:resizeHandles val="exact"/>
        </dgm:presLayoutVars>
      </dgm:prSet>
      <dgm:spPr/>
    </dgm:pt>
    <dgm:pt modelId="{04A993C4-48D9-4D5C-87EA-A71EF274D4A1}" type="pres">
      <dgm:prSet presAssocID="{A6E61D61-2074-4D0A-92FB-F71FB7353DEB}" presName="composite" presStyleCnt="0"/>
      <dgm:spPr/>
    </dgm:pt>
    <dgm:pt modelId="{4FA6FACF-C990-4E45-973A-8DF7887011C9}" type="pres">
      <dgm:prSet presAssocID="{A6E61D61-2074-4D0A-92FB-F71FB7353DE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3628425-4D7E-4A26-8013-1BED5810CC17}" type="pres">
      <dgm:prSet presAssocID="{A6E61D61-2074-4D0A-92FB-F71FB7353DEB}" presName="desTx" presStyleLbl="alignAccFollowNode1" presStyleIdx="0" presStyleCnt="3">
        <dgm:presLayoutVars>
          <dgm:bulletEnabled val="1"/>
        </dgm:presLayoutVars>
      </dgm:prSet>
      <dgm:spPr/>
    </dgm:pt>
    <dgm:pt modelId="{E13FAE97-DF2F-4C69-920A-CF84DE96BD47}" type="pres">
      <dgm:prSet presAssocID="{7DA231C5-0759-49B1-96F6-77769EA63BBB}" presName="space" presStyleCnt="0"/>
      <dgm:spPr/>
    </dgm:pt>
    <dgm:pt modelId="{877300C3-9E2A-4C09-8EF5-67A3E286503F}" type="pres">
      <dgm:prSet presAssocID="{8096EEA6-66E7-4000-9DCB-EF9B1D3E75DE}" presName="composite" presStyleCnt="0"/>
      <dgm:spPr/>
    </dgm:pt>
    <dgm:pt modelId="{91635E5A-6E99-411F-A053-3A8B8C7B011F}" type="pres">
      <dgm:prSet presAssocID="{8096EEA6-66E7-4000-9DCB-EF9B1D3E75D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381C277-9044-4489-857B-FFEDA81EE844}" type="pres">
      <dgm:prSet presAssocID="{8096EEA6-66E7-4000-9DCB-EF9B1D3E75DE}" presName="desTx" presStyleLbl="alignAccFollowNode1" presStyleIdx="1" presStyleCnt="3">
        <dgm:presLayoutVars>
          <dgm:bulletEnabled val="1"/>
        </dgm:presLayoutVars>
      </dgm:prSet>
      <dgm:spPr/>
    </dgm:pt>
    <dgm:pt modelId="{6456CB9F-AF6B-472E-9B43-2B457403A138}" type="pres">
      <dgm:prSet presAssocID="{CE10C757-791C-43D8-A992-2E49A791C242}" presName="space" presStyleCnt="0"/>
      <dgm:spPr/>
    </dgm:pt>
    <dgm:pt modelId="{6B5219C6-66AC-4575-A321-B35A5733D9B3}" type="pres">
      <dgm:prSet presAssocID="{22B49B7A-131D-41A6-8947-3C9BF18D303C}" presName="composite" presStyleCnt="0"/>
      <dgm:spPr/>
    </dgm:pt>
    <dgm:pt modelId="{2AC5C91B-5878-432A-9FE2-C7AFA7E2CF79}" type="pres">
      <dgm:prSet presAssocID="{22B49B7A-131D-41A6-8947-3C9BF18D303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FC2A224-DF30-4251-982E-209083815AA2}" type="pres">
      <dgm:prSet presAssocID="{22B49B7A-131D-41A6-8947-3C9BF18D303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2DFBE00-206E-4B79-9478-843994D33EFA}" type="presOf" srcId="{F3577F82-CF6A-4F0D-B80E-183A9A9C644F}" destId="{03628425-4D7E-4A26-8013-1BED5810CC17}" srcOrd="0" destOrd="0" presId="urn:microsoft.com/office/officeart/2005/8/layout/hList1"/>
    <dgm:cxn modelId="{C179D22D-CB8A-4F28-8EA5-D7A4C4997DF7}" srcId="{8096EEA6-66E7-4000-9DCB-EF9B1D3E75DE}" destId="{E240C96B-8060-4334-9526-F243E19C4D0A}" srcOrd="0" destOrd="0" parTransId="{9EFE5D0C-0477-4D89-940F-30CF63D54856}" sibTransId="{8D41F9D8-77E5-41B6-8468-1551E15C360B}"/>
    <dgm:cxn modelId="{80E4873A-EBFC-4061-B3BA-7F3C90EF5FAE}" srcId="{A6E61D61-2074-4D0A-92FB-F71FB7353DEB}" destId="{0B5FD2B7-CD5B-4A55-94DA-881643347ADB}" srcOrd="1" destOrd="0" parTransId="{171EFBFE-86A5-4D3B-BAFC-8C0DBB0F3BEA}" sibTransId="{B20FF612-796B-43C2-9DAB-403A71838C86}"/>
    <dgm:cxn modelId="{E943D844-3097-440B-ABFB-E354EFC9CB1D}" type="presOf" srcId="{C749F469-4AE8-4873-BD42-73FFFA5A2DA1}" destId="{AFC2A224-DF30-4251-982E-209083815AA2}" srcOrd="0" destOrd="1" presId="urn:microsoft.com/office/officeart/2005/8/layout/hList1"/>
    <dgm:cxn modelId="{7FB5F76E-93F0-43C4-A9E4-A2F66FD3F070}" srcId="{4C080F3C-465A-4B24-8C50-B6BE425C77DF}" destId="{8096EEA6-66E7-4000-9DCB-EF9B1D3E75DE}" srcOrd="1" destOrd="0" parTransId="{0CAD00AF-8887-4957-9FAC-A4B4F673CFC2}" sibTransId="{CE10C757-791C-43D8-A992-2E49A791C242}"/>
    <dgm:cxn modelId="{1A85F681-0F89-4F10-B614-DEE1B42A485A}" type="presOf" srcId="{8096EEA6-66E7-4000-9DCB-EF9B1D3E75DE}" destId="{91635E5A-6E99-411F-A053-3A8B8C7B011F}" srcOrd="0" destOrd="0" presId="urn:microsoft.com/office/officeart/2005/8/layout/hList1"/>
    <dgm:cxn modelId="{3C501E8A-7311-4298-A3A3-2BF1E08A17A6}" type="presOf" srcId="{4C080F3C-465A-4B24-8C50-B6BE425C77DF}" destId="{8E66F722-7C08-4FB4-B25E-1D54F671E284}" srcOrd="0" destOrd="0" presId="urn:microsoft.com/office/officeart/2005/8/layout/hList1"/>
    <dgm:cxn modelId="{66221F93-F364-4531-96BE-FD2326F12685}" type="presOf" srcId="{BA240CF6-D4A8-40CA-840C-5ECBDB449709}" destId="{B381C277-9044-4489-857B-FFEDA81EE844}" srcOrd="0" destOrd="1" presId="urn:microsoft.com/office/officeart/2005/8/layout/hList1"/>
    <dgm:cxn modelId="{4C139295-F8FF-4F3D-BA54-B5711D315738}" type="presOf" srcId="{0B5FD2B7-CD5B-4A55-94DA-881643347ADB}" destId="{03628425-4D7E-4A26-8013-1BED5810CC17}" srcOrd="0" destOrd="1" presId="urn:microsoft.com/office/officeart/2005/8/layout/hList1"/>
    <dgm:cxn modelId="{DABDF69A-CB49-4164-80AE-E1C0FCCF58E9}" type="presOf" srcId="{917E031A-ED59-4F40-A3DA-29FF217EC236}" destId="{B381C277-9044-4489-857B-FFEDA81EE844}" srcOrd="0" destOrd="2" presId="urn:microsoft.com/office/officeart/2005/8/layout/hList1"/>
    <dgm:cxn modelId="{7A30439F-0755-4519-9648-CD581F9F0C07}" type="presOf" srcId="{48F1C3F6-A349-497A-A3B3-A617BDAD4982}" destId="{AFC2A224-DF30-4251-982E-209083815AA2}" srcOrd="0" destOrd="0" presId="urn:microsoft.com/office/officeart/2005/8/layout/hList1"/>
    <dgm:cxn modelId="{5AA007A2-A7CE-4A4A-80AB-FBACB2E59E20}" srcId="{4C080F3C-465A-4B24-8C50-B6BE425C77DF}" destId="{22B49B7A-131D-41A6-8947-3C9BF18D303C}" srcOrd="2" destOrd="0" parTransId="{0BB3B5AA-358F-4138-A094-A71A1B5B9C39}" sibTransId="{ADF83DB7-0723-4A7D-99DB-17E97F2658E9}"/>
    <dgm:cxn modelId="{AAD7BCA4-ABB4-4C05-AA79-5B7F888F8626}" srcId="{22B49B7A-131D-41A6-8947-3C9BF18D303C}" destId="{C749F469-4AE8-4873-BD42-73FFFA5A2DA1}" srcOrd="1" destOrd="0" parTransId="{DB61E01B-5AD3-47C0-A8BD-434C26905AA8}" sibTransId="{3C77C575-DD92-46E7-91D4-0AA9D6A0ACF0}"/>
    <dgm:cxn modelId="{F0A12FA5-9C16-4D70-BB5C-3034995B259A}" srcId="{8096EEA6-66E7-4000-9DCB-EF9B1D3E75DE}" destId="{BA240CF6-D4A8-40CA-840C-5ECBDB449709}" srcOrd="1" destOrd="0" parTransId="{633E2AAC-8741-41E1-8350-0170C3DC90A3}" sibTransId="{20EF6A4B-5ECE-44AE-9719-ECD7CE9C384A}"/>
    <dgm:cxn modelId="{7EAE20A9-0CB2-4725-B270-9E6841002F62}" srcId="{8096EEA6-66E7-4000-9DCB-EF9B1D3E75DE}" destId="{917E031A-ED59-4F40-A3DA-29FF217EC236}" srcOrd="2" destOrd="0" parTransId="{0ADDAD76-0C96-47DD-8C7F-8551D239B7BE}" sibTransId="{1203F421-46AD-453C-B429-E1AC6257A8A8}"/>
    <dgm:cxn modelId="{9BACF2AE-CCED-4FC4-89CB-52A102E8104C}" srcId="{A6E61D61-2074-4D0A-92FB-F71FB7353DEB}" destId="{F3577F82-CF6A-4F0D-B80E-183A9A9C644F}" srcOrd="0" destOrd="0" parTransId="{BC0C1803-2AAF-4B93-AD68-C1701A755EC7}" sibTransId="{8514D2B8-F8B7-4F53-8C62-9CA02B9B2EBF}"/>
    <dgm:cxn modelId="{54FC92B8-075D-4606-AD0E-F529E4F16855}" type="presOf" srcId="{E240C96B-8060-4334-9526-F243E19C4D0A}" destId="{B381C277-9044-4489-857B-FFEDA81EE844}" srcOrd="0" destOrd="0" presId="urn:microsoft.com/office/officeart/2005/8/layout/hList1"/>
    <dgm:cxn modelId="{D76B72D4-DEBC-474B-9629-F267E7E38735}" srcId="{4C080F3C-465A-4B24-8C50-B6BE425C77DF}" destId="{A6E61D61-2074-4D0A-92FB-F71FB7353DEB}" srcOrd="0" destOrd="0" parTransId="{C1989C20-4F8C-4564-832C-FEB0EA671375}" sibTransId="{7DA231C5-0759-49B1-96F6-77769EA63BBB}"/>
    <dgm:cxn modelId="{31D26EDA-FAA0-4E35-BA14-4BB58F630336}" type="presOf" srcId="{A6E61D61-2074-4D0A-92FB-F71FB7353DEB}" destId="{4FA6FACF-C990-4E45-973A-8DF7887011C9}" srcOrd="0" destOrd="0" presId="urn:microsoft.com/office/officeart/2005/8/layout/hList1"/>
    <dgm:cxn modelId="{3CF1A6EC-D7B2-4F68-90DA-E91C0CB4122E}" srcId="{22B49B7A-131D-41A6-8947-3C9BF18D303C}" destId="{48F1C3F6-A349-497A-A3B3-A617BDAD4982}" srcOrd="0" destOrd="0" parTransId="{8A85D881-8800-4991-85CB-DF9C4CDBE63E}" sibTransId="{C0AF6E52-5D82-405F-ABCF-8DAAE34EE745}"/>
    <dgm:cxn modelId="{2EC897FB-7FFA-422C-B693-9BD3F83B670D}" type="presOf" srcId="{22B49B7A-131D-41A6-8947-3C9BF18D303C}" destId="{2AC5C91B-5878-432A-9FE2-C7AFA7E2CF79}" srcOrd="0" destOrd="0" presId="urn:microsoft.com/office/officeart/2005/8/layout/hList1"/>
    <dgm:cxn modelId="{C1037218-8535-489D-A537-3EC85BD47EFE}" type="presParOf" srcId="{8E66F722-7C08-4FB4-B25E-1D54F671E284}" destId="{04A993C4-48D9-4D5C-87EA-A71EF274D4A1}" srcOrd="0" destOrd="0" presId="urn:microsoft.com/office/officeart/2005/8/layout/hList1"/>
    <dgm:cxn modelId="{784AFE57-A60C-43B1-B447-13C6BD9C69D2}" type="presParOf" srcId="{04A993C4-48D9-4D5C-87EA-A71EF274D4A1}" destId="{4FA6FACF-C990-4E45-973A-8DF7887011C9}" srcOrd="0" destOrd="0" presId="urn:microsoft.com/office/officeart/2005/8/layout/hList1"/>
    <dgm:cxn modelId="{FD9B21A3-AF2E-4262-B21E-664BD2EC1BFE}" type="presParOf" srcId="{04A993C4-48D9-4D5C-87EA-A71EF274D4A1}" destId="{03628425-4D7E-4A26-8013-1BED5810CC17}" srcOrd="1" destOrd="0" presId="urn:microsoft.com/office/officeart/2005/8/layout/hList1"/>
    <dgm:cxn modelId="{81186289-66EF-4FE2-BE0F-F09CCF9EE560}" type="presParOf" srcId="{8E66F722-7C08-4FB4-B25E-1D54F671E284}" destId="{E13FAE97-DF2F-4C69-920A-CF84DE96BD47}" srcOrd="1" destOrd="0" presId="urn:microsoft.com/office/officeart/2005/8/layout/hList1"/>
    <dgm:cxn modelId="{FE423F0F-8A7F-4210-B861-A3C5874C177D}" type="presParOf" srcId="{8E66F722-7C08-4FB4-B25E-1D54F671E284}" destId="{877300C3-9E2A-4C09-8EF5-67A3E286503F}" srcOrd="2" destOrd="0" presId="urn:microsoft.com/office/officeart/2005/8/layout/hList1"/>
    <dgm:cxn modelId="{7E8D2AC6-3D17-4E41-83D2-F445FFF2133E}" type="presParOf" srcId="{877300C3-9E2A-4C09-8EF5-67A3E286503F}" destId="{91635E5A-6E99-411F-A053-3A8B8C7B011F}" srcOrd="0" destOrd="0" presId="urn:microsoft.com/office/officeart/2005/8/layout/hList1"/>
    <dgm:cxn modelId="{15727ED2-FE65-472E-A129-4E49AE48B9F5}" type="presParOf" srcId="{877300C3-9E2A-4C09-8EF5-67A3E286503F}" destId="{B381C277-9044-4489-857B-FFEDA81EE844}" srcOrd="1" destOrd="0" presId="urn:microsoft.com/office/officeart/2005/8/layout/hList1"/>
    <dgm:cxn modelId="{23663836-54FF-4671-86ED-04FABFD1B666}" type="presParOf" srcId="{8E66F722-7C08-4FB4-B25E-1D54F671E284}" destId="{6456CB9F-AF6B-472E-9B43-2B457403A138}" srcOrd="3" destOrd="0" presId="urn:microsoft.com/office/officeart/2005/8/layout/hList1"/>
    <dgm:cxn modelId="{4A679F8E-5DCC-4243-B5B8-5C7CED30379A}" type="presParOf" srcId="{8E66F722-7C08-4FB4-B25E-1D54F671E284}" destId="{6B5219C6-66AC-4575-A321-B35A5733D9B3}" srcOrd="4" destOrd="0" presId="urn:microsoft.com/office/officeart/2005/8/layout/hList1"/>
    <dgm:cxn modelId="{5F49D374-CBC6-4E25-BF46-3CD5358934C8}" type="presParOf" srcId="{6B5219C6-66AC-4575-A321-B35A5733D9B3}" destId="{2AC5C91B-5878-432A-9FE2-C7AFA7E2CF79}" srcOrd="0" destOrd="0" presId="urn:microsoft.com/office/officeart/2005/8/layout/hList1"/>
    <dgm:cxn modelId="{736D9D3A-92B9-4FF9-ADBD-66E77B294433}" type="presParOf" srcId="{6B5219C6-66AC-4575-A321-B35A5733D9B3}" destId="{AFC2A224-DF30-4251-982E-209083815AA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A6FACF-C990-4E45-973A-8DF7887011C9}">
      <dsp:nvSpPr>
        <dsp:cNvPr id="0" name=""/>
        <dsp:cNvSpPr/>
      </dsp:nvSpPr>
      <dsp:spPr>
        <a:xfrm>
          <a:off x="3676" y="526165"/>
          <a:ext cx="3584542" cy="10409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latin typeface="Century" panose="02040604050505020304" pitchFamily="18" charset="0"/>
            </a:rPr>
            <a:t>Циклические движения</a:t>
          </a:r>
          <a:endParaRPr lang="ru-RU" sz="2900" kern="1200" dirty="0">
            <a:latin typeface="Century" panose="02040604050505020304" pitchFamily="18" charset="0"/>
          </a:endParaRPr>
        </a:p>
      </dsp:txBody>
      <dsp:txXfrm>
        <a:off x="3676" y="526165"/>
        <a:ext cx="3584542" cy="1040974"/>
      </dsp:txXfrm>
    </dsp:sp>
    <dsp:sp modelId="{03628425-4D7E-4A26-8013-1BED5810CC17}">
      <dsp:nvSpPr>
        <dsp:cNvPr id="0" name=""/>
        <dsp:cNvSpPr/>
      </dsp:nvSpPr>
      <dsp:spPr>
        <a:xfrm>
          <a:off x="3676" y="1567140"/>
          <a:ext cx="3584542" cy="246775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Wingdings" panose="05000000000000000000" pitchFamily="2" charset="2"/>
            <a:buChar char="q"/>
          </a:pPr>
          <a:r>
            <a:rPr lang="ru-RU" sz="2900" b="0" kern="1200" dirty="0">
              <a:latin typeface="Century" panose="02040604050505020304" pitchFamily="18" charset="0"/>
            </a:rPr>
            <a:t>Бег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Wingdings" panose="05000000000000000000" pitchFamily="2" charset="2"/>
            <a:buChar char="q"/>
          </a:pPr>
          <a:r>
            <a:rPr lang="ru-RU" sz="2900" b="0" kern="1200" dirty="0">
              <a:latin typeface="Century" panose="02040604050505020304" pitchFamily="18" charset="0"/>
            </a:rPr>
            <a:t>Плавание, лазанье (условно-циклические).</a:t>
          </a:r>
        </a:p>
      </dsp:txBody>
      <dsp:txXfrm>
        <a:off x="3676" y="1567140"/>
        <a:ext cx="3584542" cy="2467755"/>
      </dsp:txXfrm>
    </dsp:sp>
    <dsp:sp modelId="{91635E5A-6E99-411F-A053-3A8B8C7B011F}">
      <dsp:nvSpPr>
        <dsp:cNvPr id="0" name=""/>
        <dsp:cNvSpPr/>
      </dsp:nvSpPr>
      <dsp:spPr>
        <a:xfrm>
          <a:off x="4090054" y="526165"/>
          <a:ext cx="3584542" cy="10409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latin typeface="Century" panose="02040604050505020304" pitchFamily="18" charset="0"/>
            </a:rPr>
            <a:t>Ациклические движения</a:t>
          </a:r>
          <a:endParaRPr lang="ru-RU" sz="2900" kern="1200" dirty="0">
            <a:latin typeface="Century" panose="02040604050505020304" pitchFamily="18" charset="0"/>
          </a:endParaRPr>
        </a:p>
      </dsp:txBody>
      <dsp:txXfrm>
        <a:off x="4090054" y="526165"/>
        <a:ext cx="3584542" cy="1040974"/>
      </dsp:txXfrm>
    </dsp:sp>
    <dsp:sp modelId="{B381C277-9044-4489-857B-FFEDA81EE844}">
      <dsp:nvSpPr>
        <dsp:cNvPr id="0" name=""/>
        <dsp:cNvSpPr/>
      </dsp:nvSpPr>
      <dsp:spPr>
        <a:xfrm>
          <a:off x="4090054" y="1567140"/>
          <a:ext cx="3584542" cy="246775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Wingdings" panose="05000000000000000000" pitchFamily="2" charset="2"/>
            <a:buChar char="q"/>
          </a:pPr>
          <a:r>
            <a:rPr lang="ru-RU" sz="2900" b="0" kern="1200" dirty="0">
              <a:latin typeface="Century" panose="02040604050505020304" pitchFamily="18" charset="0"/>
            </a:rPr>
            <a:t>Прыжки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Wingdings" panose="05000000000000000000" pitchFamily="2" charset="2"/>
            <a:buChar char="q"/>
          </a:pPr>
          <a:r>
            <a:rPr lang="ru-RU" sz="2900" b="0" kern="1200" dirty="0">
              <a:latin typeface="Century" panose="02040604050505020304" pitchFamily="18" charset="0"/>
            </a:rPr>
            <a:t>Метания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Wingdings" panose="05000000000000000000" pitchFamily="2" charset="2"/>
            <a:buChar char="q"/>
          </a:pPr>
          <a:r>
            <a:rPr lang="ru-RU" sz="2900" b="0" kern="1200" dirty="0">
              <a:latin typeface="Century" panose="02040604050505020304" pitchFamily="18" charset="0"/>
            </a:rPr>
            <a:t>Лазанье и </a:t>
          </a:r>
          <a:r>
            <a:rPr lang="ru-RU" sz="2900" b="0" kern="1200" dirty="0" err="1">
              <a:latin typeface="Century" panose="02040604050505020304" pitchFamily="18" charset="0"/>
            </a:rPr>
            <a:t>перелезание</a:t>
          </a:r>
          <a:endParaRPr lang="ru-RU" sz="2900" b="0" kern="1200" dirty="0">
            <a:latin typeface="Century" panose="02040604050505020304" pitchFamily="18" charset="0"/>
          </a:endParaRPr>
        </a:p>
      </dsp:txBody>
      <dsp:txXfrm>
        <a:off x="4090054" y="1567140"/>
        <a:ext cx="3584542" cy="2467755"/>
      </dsp:txXfrm>
    </dsp:sp>
    <dsp:sp modelId="{2AC5C91B-5878-432A-9FE2-C7AFA7E2CF79}">
      <dsp:nvSpPr>
        <dsp:cNvPr id="0" name=""/>
        <dsp:cNvSpPr/>
      </dsp:nvSpPr>
      <dsp:spPr>
        <a:xfrm>
          <a:off x="8176432" y="526165"/>
          <a:ext cx="3584542" cy="10409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latin typeface="Century" panose="02040604050505020304" pitchFamily="18" charset="0"/>
            </a:rPr>
            <a:t>Движения с предметами и без</a:t>
          </a:r>
          <a:endParaRPr lang="ru-RU" sz="2900" kern="1200" dirty="0">
            <a:latin typeface="Century" panose="02040604050505020304" pitchFamily="18" charset="0"/>
          </a:endParaRPr>
        </a:p>
      </dsp:txBody>
      <dsp:txXfrm>
        <a:off x="8176432" y="526165"/>
        <a:ext cx="3584542" cy="1040974"/>
      </dsp:txXfrm>
    </dsp:sp>
    <dsp:sp modelId="{AFC2A224-DF30-4251-982E-209083815AA2}">
      <dsp:nvSpPr>
        <dsp:cNvPr id="0" name=""/>
        <dsp:cNvSpPr/>
      </dsp:nvSpPr>
      <dsp:spPr>
        <a:xfrm>
          <a:off x="8176432" y="1567140"/>
          <a:ext cx="3584542" cy="246775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800" kern="1200" dirty="0">
              <a:latin typeface="Century" panose="02040604050505020304" pitchFamily="18" charset="0"/>
            </a:rPr>
            <a:t>Броски, ловля, ведение мяча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800" kern="1200" dirty="0">
              <a:latin typeface="Century" panose="02040604050505020304" pitchFamily="18" charset="0"/>
            </a:rPr>
            <a:t>Упражнения с обручем, скакалкой</a:t>
          </a:r>
        </a:p>
      </dsp:txBody>
      <dsp:txXfrm>
        <a:off x="8176432" y="1567140"/>
        <a:ext cx="3584542" cy="2467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E01D92-32DC-1D74-F96F-D085E0F0F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22ADB8-7843-1433-6FBF-0D79CB403A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E2F841-2DDA-67C4-2473-63D325A8C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AB2162-396A-6F19-B915-6DB8EBBBA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7B9E7B-4D97-903F-7279-791C4EAF5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417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8F0666-7213-B86E-49F4-5C82F1210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53F46E-4ECF-6CDF-1975-66EBC2087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6E8DEE-55CD-0391-68BE-114246AA9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2CBF99-C4D1-6B96-2C5B-996A2BCBE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AF90CA-776A-235A-07E1-94F704904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51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9BB1C7-6740-DD2A-9B11-8403ACD1B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E2DADB-782D-71D7-E96D-B35E1A610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66B990-9F90-A6F4-0519-20B055F11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25DF16-1AA3-D864-5715-B72BB1DD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D2FFC-A5B6-FF69-6F8B-47A5C616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64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59445-3E7E-8AC8-03D6-08A3CCD6A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94A8C4-62A5-CDCB-B585-8DD3FCD2A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F0C600-146A-CCEE-7D36-6F73CF833A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8E2EFE-581A-57A0-E0A7-D6371B881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FEB9DD-1E06-223E-3E67-4B93C6E76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F7D861-4CBE-FCF7-C4D5-0B09B91B8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144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16668C-09E7-F7E3-C659-7D2E9DA3B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1AC111-0F81-66FA-4233-6EEE16BD2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A53148-AACE-D371-B427-E527E5574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8B4B25-6E33-C78E-72A3-EAB3B8BD0C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1A15967-CB62-FB2B-26DF-F326F4B6F6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300C862-D0A7-2DCE-8F5C-A0250F1A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DBBDEC3-DBC3-0D37-1D5C-4324A242C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0FD446-CCBB-5DF3-B10F-3612F1009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96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CD4AB-87BB-C9DE-FFC8-6034B38E8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188CA-4CCA-0229-4EB7-EAE822E34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7BC2F25-DF20-AADB-94FC-3F8A32BEE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BB55AE7-07BB-4F5A-429B-33291F51E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204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B0CBEA6-6B1C-685D-468E-A7EA8257B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68FA2C9-1707-49B2-2086-032772CD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A0385E-ED66-1504-F3BC-CCF2E7E8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06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0AA4F2-B8CE-DD9D-33F7-E2CACD1E7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C6BED6-0FF9-C6DB-5F58-5A66038EF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0C21A1-ED1A-CFAC-C701-D702C4745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C2E911-9A00-2A06-A927-B8D3C5781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3D416B-9BC8-D887-7D1F-985A10E2A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14945E-49A5-3EE1-64B4-969BEDA6C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55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7B-16C6-E30F-14A1-2AC40F58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AF66FAD-D338-B906-3791-2ED58DB4D0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F45AA2-C9C2-0DB5-7A85-64AE09A66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F2684D-D8C5-765F-6929-0B2566C19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047CAB-2F40-8C1D-BDBA-60232EF3E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800EA3-1F3C-3181-FF2F-94004E493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45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881B7A-B75A-7981-031E-DB050D73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E97B1B-A00F-A8FE-CBAE-B59751191A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CB12C1-3A3C-90E7-733C-4784FBF31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406AF1-3450-F8BF-CF6E-3E2F1583A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8C7A74-77F7-22B3-91D0-0CA0EC6A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132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DCCC805-E1F5-19D3-2020-C76DB37D74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BC2DED-95EE-90DB-F8CC-EB8C62668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5AA495-9B09-833A-3802-7F974242F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2F6499-0A8A-36E9-661B-D1F689767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6DB707-3199-B9C8-CC4D-FB284E0D3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937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BFA40-36BA-3530-64E9-619CB13C9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5218EB-A0B0-870B-350D-2DC8E8E63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684A25-5877-FF65-34C6-389FE874A8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C79EC-5AAC-45C5-B50C-E6825305E6F6}" type="datetimeFigureOut">
              <a:rPr lang="ru-RU" smtClean="0"/>
              <a:t>12.10.2025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66068F-5534-54E4-4287-26AE8D447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82014B-58A6-9DC7-9305-3ACDE8C7D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16AA6-13B7-4F3D-B752-55EC6E4DA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96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359B76-AB04-EAE5-CCF7-BC03AE42933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8629" y="159027"/>
            <a:ext cx="2779644" cy="27796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EAD9FE-1736-7505-1F83-406108DC4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572" y="3998844"/>
            <a:ext cx="2859156" cy="28591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C59E11-06B1-31D5-4145-22D9D5EDD0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574869" y="3715456"/>
            <a:ext cx="2999100" cy="32191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F3611B-6061-E829-7CED-309C81A656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938959" y="-179269"/>
            <a:ext cx="4239778" cy="407548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0CD052-1AD8-66FE-B2A4-80EA00D18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4006" y="2489200"/>
            <a:ext cx="9144000" cy="1879600"/>
          </a:xfrm>
        </p:spPr>
        <p:txBody>
          <a:bodyPr>
            <a:normAutofit fontScale="90000"/>
          </a:bodyPr>
          <a:lstStyle/>
          <a:p>
            <a:r>
              <a:rPr lang="ru-RU" sz="7200" b="1" dirty="0">
                <a:latin typeface="Century" panose="02040604050505020304" pitchFamily="18" charset="0"/>
              </a:rPr>
              <a:t>Методика обучения базовым движениям</a:t>
            </a:r>
          </a:p>
        </p:txBody>
      </p:sp>
    </p:spTree>
    <p:extLst>
      <p:ext uri="{BB962C8B-B14F-4D97-AF65-F5344CB8AC3E}">
        <p14:creationId xmlns:p14="http://schemas.microsoft.com/office/powerpoint/2010/main" val="863086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FF33965-C4AA-9D17-F8A3-E41F6C385E50}"/>
              </a:ext>
            </a:extLst>
          </p:cNvPr>
          <p:cNvSpPr txBox="1"/>
          <p:nvPr/>
        </p:nvSpPr>
        <p:spPr>
          <a:xfrm>
            <a:off x="2717087" y="460249"/>
            <a:ext cx="6860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atin typeface="Century" panose="02040604050505020304" pitchFamily="18" charset="0"/>
              </a:rPr>
              <a:t>Что такое базовые движения?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9C52F5-450C-EF21-CACB-0CE8AF49FE0E}"/>
              </a:ext>
            </a:extLst>
          </p:cNvPr>
          <p:cNvSpPr txBox="1"/>
          <p:nvPr/>
        </p:nvSpPr>
        <p:spPr>
          <a:xfrm>
            <a:off x="844826" y="1831951"/>
            <a:ext cx="1060505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Century" panose="02040604050505020304" pitchFamily="18" charset="0"/>
              </a:rPr>
              <a:t>Базовые движения –</a:t>
            </a:r>
            <a:r>
              <a:rPr lang="ru-RU" sz="3200" dirty="0">
                <a:latin typeface="Century" panose="02040604050505020304" pitchFamily="18" charset="0"/>
              </a:rPr>
              <a:t> это фундаментальные двигательные действия, основанные на врожденных способностях человека, которые в процессе развития и обучения доводятся до уровня двигательного навыка.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AC7F0E-4AAC-1DA6-4216-36430C263E9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09035" y="3289667"/>
            <a:ext cx="3082965" cy="36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61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7C8974-015A-6D72-682E-A7779BC706B8}"/>
              </a:ext>
            </a:extLst>
          </p:cNvPr>
          <p:cNvSpPr txBox="1"/>
          <p:nvPr/>
        </p:nvSpPr>
        <p:spPr>
          <a:xfrm>
            <a:off x="2529038" y="939009"/>
            <a:ext cx="71590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Century" panose="02040604050505020304" pitchFamily="18" charset="0"/>
              </a:rPr>
              <a:t>Классификация базовых движений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9BFB698-A143-FA24-08CF-5740AA3532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7397343"/>
              </p:ext>
            </p:extLst>
          </p:nvPr>
        </p:nvGraphicFramePr>
        <p:xfrm>
          <a:off x="226243" y="2057399"/>
          <a:ext cx="11764651" cy="4561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CC6BB2-AB07-D592-FC9E-BD7142F03AB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742" t="44638" r="27473"/>
          <a:stretch>
            <a:fillRect/>
          </a:stretch>
        </p:blipFill>
        <p:spPr>
          <a:xfrm>
            <a:off x="201106" y="-69574"/>
            <a:ext cx="1914453" cy="28127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B8F53F-7DC9-3F70-9145-DECC3F76BE5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9758" b="51305"/>
          <a:stretch>
            <a:fillRect/>
          </a:stretch>
        </p:blipFill>
        <p:spPr>
          <a:xfrm flipH="1">
            <a:off x="9928409" y="-449372"/>
            <a:ext cx="2087622" cy="336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62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1541BA-0EAA-C436-8F65-1A4026425D27}"/>
              </a:ext>
            </a:extLst>
          </p:cNvPr>
          <p:cNvSpPr txBox="1"/>
          <p:nvPr/>
        </p:nvSpPr>
        <p:spPr>
          <a:xfrm>
            <a:off x="1807871" y="404406"/>
            <a:ext cx="85762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Century" panose="02040604050505020304" pitchFamily="18" charset="0"/>
              </a:rPr>
              <a:t>Этапы обучения двигательному действию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AE2935-68A9-F364-F39F-7345B614ABB2}"/>
              </a:ext>
            </a:extLst>
          </p:cNvPr>
          <p:cNvSpPr txBox="1"/>
          <p:nvPr/>
        </p:nvSpPr>
        <p:spPr>
          <a:xfrm>
            <a:off x="129823" y="1418209"/>
            <a:ext cx="11707682" cy="4532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88900" algn="l"/>
                <a:tab pos="447675" algn="l"/>
                <a:tab pos="457200" algn="l"/>
              </a:tabLst>
            </a:pPr>
            <a:r>
              <a:rPr lang="ru-RU" sz="2000" b="1" kern="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этап: Создание первоначального представления о движении.</a:t>
            </a:r>
            <a:endParaRPr lang="ru-RU" sz="1600" kern="100" dirty="0">
              <a:solidFill>
                <a:srgbClr val="FF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388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88900" algn="l"/>
                <a:tab pos="447675" algn="l"/>
                <a:tab pos="457200" algn="l"/>
              </a:tabLst>
            </a:pPr>
            <a:r>
              <a:rPr lang="ru-RU" sz="2000" b="1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000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Сформировать целостный образ движения.</a:t>
            </a:r>
            <a:endParaRPr lang="ru-RU" sz="1600" kern="100" dirty="0"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388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88900" algn="l"/>
                <a:tab pos="447675" algn="l"/>
                <a:tab pos="457200" algn="l"/>
              </a:tabLst>
            </a:pPr>
            <a:r>
              <a:rPr lang="ru-RU" sz="2000" b="1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Методы:</a:t>
            </a:r>
            <a:r>
              <a:rPr lang="ru-RU" sz="2000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Показ учителем (идеальный образец), демонстрация видео, использование графических схем, образный рассказ ("прыгай, как мячик").</a:t>
            </a:r>
            <a:endParaRPr lang="ru-RU" sz="1600" kern="100" dirty="0"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388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88900" algn="l"/>
                <a:tab pos="447675" algn="l"/>
                <a:tab pos="457200" algn="l"/>
              </a:tabLst>
            </a:pPr>
            <a:r>
              <a:rPr lang="ru-RU" sz="2000" b="1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Важно!</a:t>
            </a:r>
            <a:r>
              <a:rPr lang="ru-RU" sz="2000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Показ должен быть четким, с разных ракурсов, в правильном темпе.</a:t>
            </a:r>
            <a:endParaRPr lang="ru-RU" sz="1600" kern="100" dirty="0"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388"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88900" algn="l"/>
                <a:tab pos="447675" algn="l"/>
                <a:tab pos="457200" algn="l"/>
              </a:tabLst>
            </a:pPr>
            <a:r>
              <a:rPr lang="ru-RU" sz="2000" b="1" kern="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этап: Разучивание движения в упрощенных условиях.</a:t>
            </a:r>
            <a:endParaRPr lang="ru-RU" sz="1600" kern="100" dirty="0">
              <a:solidFill>
                <a:srgbClr val="FF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388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88900" algn="l"/>
                <a:tab pos="447675" algn="l"/>
                <a:tab pos="457200" algn="l"/>
              </a:tabLst>
            </a:pPr>
            <a:r>
              <a:rPr lang="ru-RU" sz="2000" b="1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000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Освоить основное звено движения (его "каркас").</a:t>
            </a:r>
            <a:endParaRPr lang="ru-RU" sz="1600" kern="100" dirty="0"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388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88900" algn="l"/>
                <a:tab pos="447675" algn="l"/>
                <a:tab pos="457200" algn="l"/>
              </a:tabLst>
            </a:pPr>
            <a:r>
              <a:rPr lang="ru-RU" sz="2000" b="1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Методы:</a:t>
            </a:r>
            <a:r>
              <a:rPr lang="ru-RU" sz="2000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Расчленение движения на части (если это возможно), выполнение по частям и в целом, использование подводящих упражнений.</a:t>
            </a:r>
            <a:endParaRPr lang="ru-RU" sz="1600" kern="100" dirty="0"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388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88900" algn="l"/>
                <a:tab pos="447675" algn="l"/>
                <a:tab pos="457200" algn="l"/>
              </a:tabLst>
            </a:pPr>
            <a:r>
              <a:rPr lang="ru-RU" sz="2000" b="1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r>
              <a:rPr lang="ru-RU" sz="2000" kern="0" dirty="0">
                <a:solidFill>
                  <a:srgbClr val="0F1115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При обучении метанию: сначала стоя на месте, без замаха, затем с замахом, затем с шагом.</a:t>
            </a:r>
            <a:endParaRPr lang="ru-RU" sz="1600" kern="100" dirty="0"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023656-4533-1436-425F-DE74BBA8D4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822"/>
          <a:stretch>
            <a:fillRect/>
          </a:stretch>
        </p:blipFill>
        <p:spPr>
          <a:xfrm>
            <a:off x="10197548" y="1590261"/>
            <a:ext cx="1779104" cy="273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45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51CFB-341A-244A-84A2-9789BE09B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C374EE-B41A-A87F-6C86-AF942B6C542C}"/>
              </a:ext>
            </a:extLst>
          </p:cNvPr>
          <p:cNvSpPr txBox="1"/>
          <p:nvPr/>
        </p:nvSpPr>
        <p:spPr>
          <a:xfrm>
            <a:off x="1839345" y="265258"/>
            <a:ext cx="85133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Century" panose="02040604050505020304" pitchFamily="18" charset="0"/>
              </a:rPr>
              <a:t>Этапы обучения двигательному действию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89D8C-0E60-CA97-9FE3-7C9E08FAF25C}"/>
              </a:ext>
            </a:extLst>
          </p:cNvPr>
          <p:cNvSpPr txBox="1"/>
          <p:nvPr/>
        </p:nvSpPr>
        <p:spPr>
          <a:xfrm>
            <a:off x="457200" y="1418209"/>
            <a:ext cx="11335732" cy="4135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90170" algn="l"/>
                <a:tab pos="457200" algn="l"/>
              </a:tabLst>
            </a:pPr>
            <a:r>
              <a:rPr lang="ru-RU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этап: Углубленное разучивание и формирование двигательного навыка.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90170" algn="l"/>
                <a:tab pos="457200" algn="l"/>
              </a:tabLst>
            </a:pPr>
            <a:r>
              <a:rPr lang="ru-RU" sz="2400" kern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kern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kern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Уточнить детали, исправить ошибки, добиться слитности и автоматизма.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90170" algn="l"/>
                <a:tab pos="457200" algn="l"/>
              </a:tabLst>
            </a:pPr>
            <a:r>
              <a:rPr lang="ru-RU" sz="2400" b="1" kern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r>
              <a:rPr lang="ru-RU" sz="2400" kern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Многократное повторение в стандартных и изменяющихся условиях, использование тренажеров, ориентиров, словесные указания и корректировка.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90170" algn="l"/>
                <a:tab pos="457200" algn="l"/>
              </a:tabLst>
            </a:pPr>
            <a:r>
              <a:rPr lang="ru-RU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этап: Закрепление и совершенствование навыка.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90170" algn="l"/>
                <a:tab pos="457200" algn="l"/>
              </a:tabLst>
            </a:pPr>
            <a:r>
              <a:rPr lang="ru-RU" sz="2400" b="1" kern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kern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Добиться стабильности и вариативности выполнения в игровой и соревновательной обстановке.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90170" algn="l"/>
                <a:tab pos="457200" algn="l"/>
              </a:tabLst>
            </a:pPr>
            <a:r>
              <a:rPr lang="ru-RU" sz="2400" b="1" kern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Методы:</a:t>
            </a:r>
            <a:r>
              <a:rPr lang="ru-RU" sz="2400" kern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Эстафеты, подвижные игры, полосы препятствий, простейшие соревнования.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190BFE2-8A4A-15B3-AD9A-6EDCA33E02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142"/>
          <a:stretch>
            <a:fillRect/>
          </a:stretch>
        </p:blipFill>
        <p:spPr>
          <a:xfrm>
            <a:off x="10060287" y="3428999"/>
            <a:ext cx="1985939" cy="340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56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ECA001-A633-4FBF-44C5-55DFCE9D0798}"/>
              </a:ext>
            </a:extLst>
          </p:cNvPr>
          <p:cNvSpPr txBox="1"/>
          <p:nvPr/>
        </p:nvSpPr>
        <p:spPr>
          <a:xfrm>
            <a:off x="2622667" y="403894"/>
            <a:ext cx="69466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Century" panose="02040604050505020304" pitchFamily="18" charset="0"/>
              </a:rPr>
              <a:t>Методика обучения ходьбе и бегу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BD6477-C760-4107-1D7D-486A7C68DC24}"/>
              </a:ext>
            </a:extLst>
          </p:cNvPr>
          <p:cNvSpPr txBox="1"/>
          <p:nvPr/>
        </p:nvSpPr>
        <p:spPr>
          <a:xfrm>
            <a:off x="692562" y="2120860"/>
            <a:ext cx="1120847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Century" panose="02040604050505020304" pitchFamily="18" charset="0"/>
              </a:rPr>
              <a:t>Подводящие и корригирующие упражнения:</a:t>
            </a:r>
          </a:p>
          <a:p>
            <a:pPr>
              <a:tabLst>
                <a:tab pos="3571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Ходьба с высоким подниманием бедра.</a:t>
            </a:r>
          </a:p>
          <a:p>
            <a:pPr>
              <a:tabLst>
                <a:tab pos="3571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Ходьба на носках, на пятках, на внешних сторонах стопы.</a:t>
            </a:r>
          </a:p>
          <a:p>
            <a:pPr>
              <a:tabLst>
                <a:tab pos="3571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Ходьба с заданием на осанку.</a:t>
            </a:r>
          </a:p>
          <a:p>
            <a:pPr>
              <a:tabLst>
                <a:tab pos="3571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Бег «с задним шагом».</a:t>
            </a:r>
          </a:p>
          <a:p>
            <a:pPr>
              <a:tabLst>
                <a:tab pos="3571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Бег с высоким подниманием бедра на месте и в движении.</a:t>
            </a:r>
          </a:p>
          <a:p>
            <a:pPr>
              <a:tabLst>
                <a:tab pos="3571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Бег с ускорением по зрительным и звуковым сигналам.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AFB80D-B1E2-CDF7-BA89-97EEA186C8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3451" y="164943"/>
            <a:ext cx="2779644" cy="277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06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016C93-4D6C-0D16-7C31-78E0DBE5E3D4}"/>
              </a:ext>
            </a:extLst>
          </p:cNvPr>
          <p:cNvSpPr txBox="1"/>
          <p:nvPr/>
        </p:nvSpPr>
        <p:spPr>
          <a:xfrm>
            <a:off x="3034449" y="269356"/>
            <a:ext cx="61231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Century" panose="02040604050505020304" pitchFamily="18" charset="0"/>
              </a:rPr>
              <a:t>Методика обучения прыжкам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B13CA5-78C7-6F93-EBDD-4E46F7BBBF96}"/>
              </a:ext>
            </a:extLst>
          </p:cNvPr>
          <p:cNvSpPr txBox="1"/>
          <p:nvPr/>
        </p:nvSpPr>
        <p:spPr>
          <a:xfrm>
            <a:off x="367644" y="1307698"/>
            <a:ext cx="1149127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79388" algn="l"/>
                <a:tab pos="268288" algn="l"/>
              </a:tabLst>
            </a:pPr>
            <a:r>
              <a:rPr lang="ru-RU" sz="2800" b="1" dirty="0">
                <a:solidFill>
                  <a:srgbClr val="FF0000"/>
                </a:solidFill>
                <a:latin typeface="Century" panose="02040604050505020304" pitchFamily="18" charset="0"/>
              </a:rPr>
              <a:t>Типичные ошибки:</a:t>
            </a:r>
          </a:p>
          <a:p>
            <a:pPr marL="179388" indent="-179388">
              <a:buFont typeface="Arial" panose="020B0604020202020204" pitchFamily="34" charset="0"/>
              <a:buChar char="•"/>
              <a:tabLst>
                <a:tab pos="179388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Недостаточный замах рук.</a:t>
            </a:r>
          </a:p>
          <a:p>
            <a:pPr marL="179388" indent="-179388">
              <a:buFont typeface="Arial" panose="020B0604020202020204" pitchFamily="34" charset="0"/>
              <a:buChar char="•"/>
              <a:tabLst>
                <a:tab pos="179388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Неполное выпрямление ног в момент толчка.</a:t>
            </a:r>
          </a:p>
          <a:p>
            <a:pPr marL="179388" indent="-179388">
              <a:buFont typeface="Arial" panose="020B0604020202020204" pitchFamily="34" charset="0"/>
              <a:buChar char="•"/>
              <a:tabLst>
                <a:tab pos="179388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Некоординированная работа рук и ног.</a:t>
            </a:r>
          </a:p>
          <a:p>
            <a:pPr marL="179388" indent="-179388">
              <a:buFont typeface="Arial" panose="020B0604020202020204" pitchFamily="34" charset="0"/>
              <a:buChar char="•"/>
              <a:tabLst>
                <a:tab pos="179388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Жесткое, несмягченное приземление.</a:t>
            </a:r>
          </a:p>
          <a:p>
            <a:pPr>
              <a:tabLst>
                <a:tab pos="179388" algn="l"/>
                <a:tab pos="268288" algn="l"/>
              </a:tabLst>
            </a:pPr>
            <a:r>
              <a:rPr lang="ru-RU" sz="2800" b="1" dirty="0">
                <a:solidFill>
                  <a:srgbClr val="FF0000"/>
                </a:solidFill>
                <a:latin typeface="Century" panose="02040604050505020304" pitchFamily="18" charset="0"/>
              </a:rPr>
              <a:t>Подводящие упражнения:</a:t>
            </a:r>
          </a:p>
          <a:p>
            <a:pPr marL="268288" indent="-268288">
              <a:buFont typeface="Arial" panose="020B0604020202020204" pitchFamily="34" charset="0"/>
              <a:buChar char="•"/>
              <a:tabLst>
                <a:tab pos="179388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Прыжки с короткой разбега через «ручеек».</a:t>
            </a:r>
          </a:p>
          <a:p>
            <a:pPr marL="268288" indent="-268288">
              <a:buFont typeface="Arial" panose="020B0604020202020204" pitchFamily="34" charset="0"/>
              <a:buChar char="•"/>
              <a:tabLst>
                <a:tab pos="179388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Прыжки вверх с касанием подвешенного предмета.</a:t>
            </a:r>
          </a:p>
          <a:p>
            <a:pPr marL="268288" indent="-268288">
              <a:buFont typeface="Arial" panose="020B0604020202020204" pitchFamily="34" charset="0"/>
              <a:buChar char="•"/>
              <a:tabLst>
                <a:tab pos="179388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Прыжки через небольшие препятствия с акцентом на приземление.</a:t>
            </a:r>
          </a:p>
          <a:p>
            <a:pPr marL="268288" indent="-268288">
              <a:buFont typeface="Arial" panose="020B0604020202020204" pitchFamily="34" charset="0"/>
              <a:buChar char="•"/>
              <a:tabLst>
                <a:tab pos="179388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Прыжки со скакалкой на месте, с продвижением.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948893-8B5E-6153-4F98-DBD6FFF1C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541" y="874009"/>
            <a:ext cx="3414815" cy="341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16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33F8A1-0CA8-745E-FDF4-1018595FDC12}"/>
              </a:ext>
            </a:extLst>
          </p:cNvPr>
          <p:cNvSpPr txBox="1"/>
          <p:nvPr/>
        </p:nvSpPr>
        <p:spPr>
          <a:xfrm>
            <a:off x="3025201" y="239027"/>
            <a:ext cx="61415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Century" panose="02040604050505020304" pitchFamily="18" charset="0"/>
              </a:rPr>
              <a:t>Методика обучения метаниям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F9DA1A-E37D-66E0-0B4A-4A9EA15C8A24}"/>
              </a:ext>
            </a:extLst>
          </p:cNvPr>
          <p:cNvSpPr txBox="1"/>
          <p:nvPr/>
        </p:nvSpPr>
        <p:spPr>
          <a:xfrm>
            <a:off x="405880" y="1392247"/>
            <a:ext cx="1189707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79388" algn="l"/>
              </a:tabLst>
            </a:pPr>
            <a:r>
              <a:rPr lang="ru-RU" sz="2800" b="1" dirty="0">
                <a:solidFill>
                  <a:srgbClr val="FF0000"/>
                </a:solidFill>
                <a:latin typeface="Century" panose="02040604050505020304" pitchFamily="18" charset="0"/>
              </a:rPr>
              <a:t>Типичные ошибки:</a:t>
            </a:r>
          </a:p>
          <a:p>
            <a:pPr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Неправильный хват снаряда.</a:t>
            </a:r>
          </a:p>
          <a:p>
            <a:pPr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Отсутствие замаха.</a:t>
            </a:r>
          </a:p>
          <a:p>
            <a:pPr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Бросок только рукой, без участия туловища и ног.</a:t>
            </a:r>
          </a:p>
          <a:p>
            <a:pPr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Несвоевременный выпуск снаряда.</a:t>
            </a:r>
          </a:p>
          <a:p>
            <a:pPr>
              <a:tabLst>
                <a:tab pos="179388" algn="l"/>
              </a:tabLst>
            </a:pPr>
            <a:r>
              <a:rPr lang="ru-RU" sz="2800" b="1" dirty="0">
                <a:solidFill>
                  <a:srgbClr val="FF0000"/>
                </a:solidFill>
                <a:latin typeface="Century" panose="02040604050505020304" pitchFamily="18" charset="0"/>
              </a:rPr>
              <a:t>Подводящие упражнения:</a:t>
            </a:r>
          </a:p>
          <a:p>
            <a:pPr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Метание малых мячей с места в стену, в цель на полу.</a:t>
            </a:r>
          </a:p>
          <a:p>
            <a:pPr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Метание с укороченного расстояния.</a:t>
            </a:r>
          </a:p>
          <a:p>
            <a:pPr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Метание двумя руками из-за головы (большой мяч).</a:t>
            </a:r>
          </a:p>
          <a:p>
            <a:pPr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Имитация броска без предмета, с резиновым амортизатором.</a:t>
            </a:r>
          </a:p>
          <a:p>
            <a:pPr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Бросок в вертикальную цель (обруч) с акцентом на точность.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D792D6-E501-9FED-AABD-64E001C532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851626" y="1066184"/>
            <a:ext cx="3451325" cy="370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16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69DD9A-A0C1-C96A-9F66-9572FE3C070C}"/>
              </a:ext>
            </a:extLst>
          </p:cNvPr>
          <p:cNvSpPr txBox="1"/>
          <p:nvPr/>
        </p:nvSpPr>
        <p:spPr>
          <a:xfrm>
            <a:off x="1621114" y="401743"/>
            <a:ext cx="89497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Century" panose="02040604050505020304" pitchFamily="18" charset="0"/>
              </a:rPr>
              <a:t>Методика обучения лазанью и </a:t>
            </a:r>
            <a:r>
              <a:rPr lang="ru-RU" sz="3200" b="1" dirty="0" err="1">
                <a:latin typeface="Century" panose="02040604050505020304" pitchFamily="18" charset="0"/>
              </a:rPr>
              <a:t>перелезанию</a:t>
            </a:r>
            <a:endParaRPr lang="ru-RU" sz="3200" b="1" dirty="0">
              <a:latin typeface="Century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FCC120-E6AA-90F8-EB01-45C4E4BB2D97}"/>
              </a:ext>
            </a:extLst>
          </p:cNvPr>
          <p:cNvSpPr txBox="1"/>
          <p:nvPr/>
        </p:nvSpPr>
        <p:spPr>
          <a:xfrm>
            <a:off x="495300" y="1503476"/>
            <a:ext cx="112014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8900" algn="l"/>
              </a:tabLst>
            </a:pPr>
            <a:r>
              <a:rPr lang="ru-RU" sz="2800" b="1" dirty="0">
                <a:solidFill>
                  <a:srgbClr val="FF0000"/>
                </a:solidFill>
                <a:latin typeface="Century" panose="02040604050505020304" pitchFamily="18" charset="0"/>
              </a:rPr>
              <a:t>Типичные ошибки:</a:t>
            </a:r>
          </a:p>
          <a:p>
            <a:pPr>
              <a:buFont typeface="Arial" panose="020B0604020202020204" pitchFamily="34" charset="0"/>
              <a:buChar char="•"/>
              <a:tabLst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Неправильный хват (в лазанье по канату).</a:t>
            </a:r>
          </a:p>
          <a:p>
            <a:pPr>
              <a:buFont typeface="Arial" panose="020B0604020202020204" pitchFamily="34" charset="0"/>
              <a:buChar char="•"/>
              <a:tabLst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Скованность движений, страх.</a:t>
            </a:r>
          </a:p>
          <a:p>
            <a:pPr>
              <a:buFont typeface="Arial" panose="020B0604020202020204" pitchFamily="34" charset="0"/>
              <a:buChar char="•"/>
              <a:tabLst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Нарушение координации «рука-нога».</a:t>
            </a:r>
          </a:p>
          <a:p>
            <a:pPr>
              <a:tabLst>
                <a:tab pos="88900" algn="l"/>
              </a:tabLst>
            </a:pPr>
            <a:r>
              <a:rPr lang="ru-RU" sz="2800" b="1" dirty="0">
                <a:solidFill>
                  <a:srgbClr val="FF0000"/>
                </a:solidFill>
                <a:latin typeface="Century" panose="02040604050505020304" pitchFamily="18" charset="0"/>
              </a:rPr>
              <a:t>Подводящие упражнения:</a:t>
            </a:r>
          </a:p>
          <a:p>
            <a:pPr>
              <a:buFont typeface="Arial" panose="020B0604020202020204" pitchFamily="34" charset="0"/>
              <a:buChar char="•"/>
              <a:tabLst>
                <a:tab pos="88900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Лазанье по гимнастической стенке разноименным и одноименным способом.</a:t>
            </a:r>
          </a:p>
          <a:p>
            <a:pPr>
              <a:buFont typeface="Arial" panose="020B0604020202020204" pitchFamily="34" charset="0"/>
              <a:buChar char="•"/>
              <a:tabLst>
                <a:tab pos="88900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</a:t>
            </a:r>
            <a:r>
              <a:rPr lang="ru-RU" sz="2800" dirty="0" err="1">
                <a:latin typeface="Century" panose="02040604050505020304" pitchFamily="18" charset="0"/>
              </a:rPr>
              <a:t>Перелезание</a:t>
            </a:r>
            <a:r>
              <a:rPr lang="ru-RU" sz="2800" dirty="0">
                <a:latin typeface="Century" panose="02040604050505020304" pitchFamily="18" charset="0"/>
              </a:rPr>
              <a:t> через гимнастическую скамейку, через несколько препятствий разной высоты.</a:t>
            </a:r>
          </a:p>
          <a:p>
            <a:pPr>
              <a:buFont typeface="Arial" panose="020B0604020202020204" pitchFamily="34" charset="0"/>
              <a:buChar char="•"/>
              <a:tabLst>
                <a:tab pos="88900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Лазанье по наклонной скамейке.</a:t>
            </a:r>
          </a:p>
          <a:p>
            <a:pPr>
              <a:buFont typeface="Arial" panose="020B0604020202020204" pitchFamily="34" charset="0"/>
              <a:buChar char="•"/>
              <a:tabLst>
                <a:tab pos="88900" algn="l"/>
                <a:tab pos="268288" algn="l"/>
              </a:tabLst>
            </a:pPr>
            <a:r>
              <a:rPr lang="ru-RU" sz="2800" dirty="0">
                <a:latin typeface="Century" panose="02040604050505020304" pitchFamily="18" charset="0"/>
              </a:rPr>
              <a:t>	Упражнения в висах на перекладине.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946B06-5A2E-97E5-6318-B942625120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672180" y="2594115"/>
            <a:ext cx="4604446" cy="442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09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341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558</Words>
  <Application>Microsoft Office PowerPoint</Application>
  <PresentationFormat>Широкоэкранный</PresentationFormat>
  <Paragraphs>71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Century</vt:lpstr>
      <vt:lpstr>Times New Roman</vt:lpstr>
      <vt:lpstr>Wingdings</vt:lpstr>
      <vt:lpstr>Тема Office</vt:lpstr>
      <vt:lpstr>Методика обучения базовым движениям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Диана</dc:creator>
  <cp:lastModifiedBy>Диана</cp:lastModifiedBy>
  <cp:revision>1</cp:revision>
  <dcterms:created xsi:type="dcterms:W3CDTF">2025-10-12T15:22:51Z</dcterms:created>
  <dcterms:modified xsi:type="dcterms:W3CDTF">2025-10-12T16:15:33Z</dcterms:modified>
</cp:coreProperties>
</file>